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318" r:id="rId26"/>
    <p:sldId id="270" r:id="rId27"/>
    <p:sldId id="272" r:id="rId28"/>
    <p:sldId id="271" r:id="rId29"/>
    <p:sldId id="281" r:id="rId30"/>
    <p:sldId id="282" r:id="rId31"/>
    <p:sldId id="283" r:id="rId32"/>
    <p:sldId id="284" r:id="rId33"/>
    <p:sldId id="285" r:id="rId34"/>
    <p:sldId id="288" r:id="rId35"/>
    <p:sldId id="293" r:id="rId36"/>
    <p:sldId id="290" r:id="rId37"/>
    <p:sldId id="286" r:id="rId38"/>
    <p:sldId id="287" r:id="rId39"/>
    <p:sldId id="295" r:id="rId40"/>
    <p:sldId id="274" r:id="rId41"/>
    <p:sldId id="278" r:id="rId42"/>
    <p:sldId id="296" r:id="rId43"/>
    <p:sldId id="299" r:id="rId44"/>
    <p:sldId id="300" r:id="rId45"/>
    <p:sldId id="301" r:id="rId46"/>
    <p:sldId id="302" r:id="rId47"/>
    <p:sldId id="303" r:id="rId48"/>
    <p:sldId id="298" r:id="rId49"/>
    <p:sldId id="304" r:id="rId50"/>
    <p:sldId id="305" r:id="rId51"/>
    <p:sldId id="306" r:id="rId52"/>
    <p:sldId id="307" r:id="rId53"/>
    <p:sldId id="308" r:id="rId54"/>
    <p:sldId id="309" r:id="rId55"/>
    <p:sldId id="25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3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can scale each layer of the cloud application stack independently.</a:t>
            </a:r>
          </a:p>
          <a:p>
            <a:pPr lvl="1"/>
            <a:r>
              <a:rPr lang="en-US" dirty="0" smtClean="0"/>
              <a:t>Presentation uses frontend webservers, reverse proxies, and CDN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 uses distributed application servers and message bus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Backend uses database replicas, shards, and caches.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Distribution is handled by load balancers.</a:t>
            </a:r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smtClean="0"/>
              <a:t>etc.</a:t>
            </a:r>
            <a:endParaRPr lang="en-US" dirty="0" smtClean="0"/>
          </a:p>
          <a:p>
            <a:pPr lvl="2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13" y="3422814"/>
            <a:ext cx="4060775" cy="2703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</a:t>
            </a:r>
            <a:r>
              <a:rPr lang="en-US" dirty="0" smtClean="0"/>
              <a:t>servers.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May </a:t>
            </a:r>
            <a:r>
              <a:rPr lang="en-US" dirty="0" smtClean="0"/>
              <a:t>be </a:t>
            </a:r>
            <a:r>
              <a:rPr lang="en-US" dirty="0" smtClean="0"/>
              <a:t>combined with a caching solution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like </a:t>
            </a:r>
            <a:r>
              <a:rPr lang="en-US" dirty="0" smtClean="0"/>
              <a:t>Varnish) </a:t>
            </a:r>
            <a:r>
              <a:rPr lang="en-US" dirty="0" smtClean="0"/>
              <a:t>to accelerate handling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content.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Or, combined with a web application</a:t>
            </a:r>
            <a:br>
              <a:rPr lang="en-US" dirty="0" smtClean="0"/>
            </a:br>
            <a:r>
              <a:rPr lang="en-US" dirty="0" smtClean="0"/>
              <a:t>firewall (WAF).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</a:t>
            </a:r>
            <a:r>
              <a:rPr lang="en-US" dirty="0" smtClean="0"/>
              <a:t>configuration.</a:t>
            </a:r>
            <a:endParaRPr lang="en-US" dirty="0" smtClean="0"/>
          </a:p>
          <a:p>
            <a:pPr lvl="1"/>
            <a:r>
              <a:rPr lang="en-US" dirty="0" smtClean="0"/>
              <a:t>Applications that require state use sticky </a:t>
            </a:r>
            <a:r>
              <a:rPr lang="en-US" dirty="0" smtClean="0"/>
              <a:t>sessions.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Applications that don’t require state are considered </a:t>
            </a:r>
            <a:r>
              <a:rPr lang="en-US" b="1" dirty="0" smtClean="0"/>
              <a:t>state-less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a web application, state is </a:t>
            </a:r>
            <a:r>
              <a:rPr lang="en-US" dirty="0" smtClean="0"/>
              <a:t>usually stored </a:t>
            </a:r>
            <a:r>
              <a:rPr lang="en-US" dirty="0" smtClean="0"/>
              <a:t>in a client browser using a cookie containing a session ID associated with the client </a:t>
            </a:r>
            <a:r>
              <a:rPr lang="en-US" dirty="0" smtClean="0"/>
              <a:t>account.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</a:t>
            </a:r>
            <a:r>
              <a:rPr lang="en-US" dirty="0" smtClean="0"/>
              <a:t>state.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</a:t>
            </a:r>
            <a:r>
              <a:rPr lang="en-US" dirty="0" smtClean="0"/>
              <a:t>state (</a:t>
            </a:r>
            <a:r>
              <a:rPr lang="en-US" dirty="0" err="1" smtClean="0"/>
              <a:t>ElastiCache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</a:t>
            </a:r>
            <a:r>
              <a:rPr lang="en-US" dirty="0" smtClean="0"/>
              <a:t>occur.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</a:t>
            </a:r>
            <a:r>
              <a:rPr lang="en-US" dirty="0" smtClean="0"/>
              <a:t>first.</a:t>
            </a:r>
            <a:endParaRPr lang="en-US" dirty="0" smtClean="0"/>
          </a:p>
          <a:p>
            <a:pPr lvl="1"/>
            <a:r>
              <a:rPr lang="en-US" dirty="0" smtClean="0"/>
              <a:t>Optimizing before the bottleneck will lead to large </a:t>
            </a:r>
            <a:r>
              <a:rPr lang="en-US" dirty="0" smtClean="0"/>
              <a:t>backlogs.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Optimizing after the bottleneck does little to improve overall </a:t>
            </a:r>
            <a:r>
              <a:rPr lang="en-US" dirty="0" smtClean="0"/>
              <a:t>throughput.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</a:t>
            </a:r>
            <a:r>
              <a:rPr lang="en-US" dirty="0" smtClean="0"/>
              <a:t>systems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</a:t>
            </a:r>
            <a:r>
              <a:rPr lang="en-US" dirty="0" smtClean="0"/>
              <a:t>services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: small data store using fast/expensive media intended to improve slower/cheaper </a:t>
            </a:r>
            <a:r>
              <a:rPr lang="en-US" dirty="0" smtClean="0"/>
              <a:t>media.</a:t>
            </a:r>
            <a:endParaRPr lang="en-US" dirty="0" smtClean="0"/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</a:t>
            </a:r>
            <a:r>
              <a:rPr lang="en-US" dirty="0" smtClean="0"/>
              <a:t>instances</a:t>
            </a:r>
          </a:p>
          <a:p>
            <a:pPr lvl="2"/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</a:t>
            </a:r>
            <a:r>
              <a:rPr lang="en-US" dirty="0" smtClean="0"/>
              <a:t>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</a:t>
            </a:r>
            <a:r>
              <a:rPr lang="en-US" dirty="0" smtClean="0"/>
              <a:t>organizations.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SOA</a:t>
            </a:r>
            <a:r>
              <a:rPr lang="en-US" dirty="0" smtClean="0"/>
              <a:t> seeks to centralize and encapsulate commonly used functionality in shared </a:t>
            </a:r>
            <a:r>
              <a:rPr lang="en-US" dirty="0" smtClean="0"/>
              <a:t>services.</a:t>
            </a:r>
            <a:endParaRPr lang="en-US" dirty="0" smtClean="0"/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</a:t>
            </a:r>
            <a:r>
              <a:rPr lang="en-US" dirty="0" smtClean="0"/>
              <a:t>services.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</a:t>
            </a:r>
            <a:r>
              <a:rPr lang="en-US" dirty="0" smtClean="0"/>
              <a:t>decade.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</a:t>
            </a:r>
            <a:r>
              <a:rPr lang="en-US" sz="2400" dirty="0" smtClean="0"/>
              <a:t>applications.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microservices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Small teams can work on each service.</a:t>
            </a:r>
          </a:p>
          <a:p>
            <a:pPr lvl="1"/>
            <a:r>
              <a:rPr lang="en-US" dirty="0" smtClean="0"/>
              <a:t>“Right tool for the right job.”</a:t>
            </a:r>
          </a:p>
          <a:p>
            <a:pPr lvl="1"/>
            <a:r>
              <a:rPr lang="en-US" dirty="0" smtClean="0"/>
              <a:t>Services can be scaled and deployed independently.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Distributed systems are more challenging to design and </a:t>
            </a:r>
            <a:r>
              <a:rPr lang="en-US" dirty="0" smtClean="0"/>
              <a:t>maintain.</a:t>
            </a:r>
            <a:endParaRPr lang="en-US" dirty="0" smtClean="0"/>
          </a:p>
          <a:p>
            <a:pPr lvl="1"/>
            <a:r>
              <a:rPr lang="en-US" dirty="0" smtClean="0"/>
              <a:t>Services like load balancing and service discovery are essential.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1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</a:t>
            </a:r>
            <a:r>
              <a:rPr lang="en-US" dirty="0" smtClean="0"/>
              <a:t>software. </a:t>
            </a:r>
            <a:r>
              <a:rPr lang="en-US" dirty="0" smtClean="0"/>
              <a:t>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</a:t>
            </a:r>
            <a:r>
              <a:rPr lang="en-US" dirty="0" smtClean="0"/>
              <a:t>marketplace.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</a:t>
            </a:r>
            <a:r>
              <a:rPr lang="en-US" dirty="0" smtClean="0"/>
              <a:t>functionality.</a:t>
            </a:r>
            <a:endParaRPr lang="en-US" dirty="0" smtClean="0"/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</a:t>
            </a:r>
            <a:r>
              <a:rPr lang="en-US" dirty="0" smtClean="0"/>
              <a:t>token.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</a:t>
            </a:r>
            <a:r>
              <a:rPr lang="en-US" dirty="0" smtClean="0"/>
              <a:t>anywhere.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Web API</a:t>
            </a:r>
            <a:r>
              <a:rPr lang="en-US" dirty="0" smtClean="0"/>
              <a:t>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</a:t>
            </a:r>
            <a:r>
              <a:rPr lang="en-US" dirty="0" smtClean="0"/>
              <a:t>API.</a:t>
            </a:r>
            <a:endParaRPr lang="en-US" dirty="0" smtClean="0"/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 smtClean="0"/>
              <a:t>channels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Resiliency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</a:t>
            </a:r>
            <a:r>
              <a:rPr lang="en-US" dirty="0" smtClean="0"/>
              <a:t>communicate:</a:t>
            </a:r>
            <a:endParaRPr lang="en-US" dirty="0" smtClean="0"/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Serialization</a:t>
            </a:r>
            <a:r>
              <a:rPr lang="en-US" dirty="0" smtClean="0"/>
              <a:t>: convert an application object into a text string for storage or </a:t>
            </a:r>
            <a:r>
              <a:rPr lang="en-US" dirty="0" smtClean="0"/>
              <a:t>transmission.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XML is a </a:t>
            </a:r>
            <a:r>
              <a:rPr lang="en-US" i="1" dirty="0" smtClean="0"/>
              <a:t>meta-language</a:t>
            </a:r>
            <a:r>
              <a:rPr lang="en-US" dirty="0" smtClean="0"/>
              <a:t>: it’s used to define other </a:t>
            </a:r>
            <a:r>
              <a:rPr lang="en-US" dirty="0" smtClean="0"/>
              <a:t>languages.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</a:t>
            </a:r>
            <a:r>
              <a:rPr lang="en-US" dirty="0" smtClean="0"/>
              <a:t>tags.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</a:t>
            </a:r>
            <a:r>
              <a:rPr lang="en-US" dirty="0" smtClean="0"/>
              <a:t>document.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</a:t>
            </a:r>
            <a:r>
              <a:rPr lang="en-US" dirty="0" smtClean="0"/>
              <a:t>format.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 for humans to read and machines to </a:t>
            </a:r>
            <a:r>
              <a:rPr lang="en-US" dirty="0" smtClean="0"/>
              <a:t>parse.</a:t>
            </a:r>
            <a:endParaRPr lang="en-US" dirty="0" smtClean="0"/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</a:t>
            </a:r>
            <a:r>
              <a:rPr lang="en-US" dirty="0" smtClean="0"/>
              <a:t>independent.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76684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XML-RPC</a:t>
            </a:r>
            <a:r>
              <a:rPr lang="en-US" sz="2000" dirty="0" smtClean="0"/>
              <a:t>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SOAP</a:t>
            </a:r>
            <a:r>
              <a:rPr lang="en-US" sz="2000" dirty="0" smtClean="0"/>
              <a:t>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REST</a:t>
            </a:r>
            <a:r>
              <a:rPr lang="en-US" sz="2000" dirty="0" smtClean="0"/>
              <a:t> (</a:t>
            </a:r>
            <a:r>
              <a:rPr lang="en-US" sz="2000" dirty="0" smtClean="0"/>
              <a:t>Representational </a:t>
            </a:r>
            <a:r>
              <a:rPr lang="en-US" sz="2000" dirty="0" smtClean="0"/>
              <a:t>State Transfer): a data exchange architecture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11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Key </a:t>
            </a:r>
            <a:r>
              <a:rPr lang="en-US" dirty="0" smtClean="0"/>
              <a:t>principle: Be </a:t>
            </a:r>
            <a:r>
              <a:rPr lang="en-US" dirty="0" smtClean="0"/>
              <a:t>stateless.</a:t>
            </a:r>
            <a:endParaRPr lang="en-US" dirty="0" smtClean="0"/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Industry debate: What does it mean to be RESTful</a:t>
            </a:r>
            <a:r>
              <a:rPr lang="en-US" dirty="0" smtClean="0"/>
              <a:t>?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</a:t>
            </a:r>
            <a:r>
              <a:rPr lang="en-US" dirty="0" smtClean="0"/>
              <a:t>methods.</a:t>
            </a:r>
            <a:endParaRPr lang="en-US" dirty="0" smtClean="0"/>
          </a:p>
          <a:p>
            <a:pPr lvl="1"/>
            <a:r>
              <a:rPr lang="en-US" dirty="0" smtClean="0"/>
              <a:t>Individual URIs are known as </a:t>
            </a:r>
            <a:r>
              <a:rPr lang="en-US" b="1" dirty="0" smtClean="0"/>
              <a:t>endpoints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www.acme.com</a:t>
            </a:r>
            <a:r>
              <a:rPr lang="en-US" dirty="0" smtClean="0"/>
              <a:t>/users/1689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887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3294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smtClean="0"/>
                        <a:t>etc.)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isn’t just used for data exchange, it’s also used as a storage </a:t>
            </a:r>
            <a:r>
              <a:rPr lang="en-US" dirty="0" smtClean="0"/>
              <a:t>format.</a:t>
            </a:r>
            <a:endParaRPr lang="en-US" dirty="0" smtClean="0"/>
          </a:p>
          <a:p>
            <a:pPr lvl="1"/>
            <a:r>
              <a:rPr lang="en-US" dirty="0" smtClean="0"/>
              <a:t>MongoDB uses a JSON-like format called BSON (Binary JSON) to store </a:t>
            </a:r>
            <a:r>
              <a:rPr lang="en-US" dirty="0" smtClean="0"/>
              <a:t>data.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JSON is primarily used by web </a:t>
            </a:r>
            <a:r>
              <a:rPr lang="en-US" dirty="0" smtClean="0"/>
              <a:t>services.</a:t>
            </a:r>
          </a:p>
          <a:p>
            <a:pPr lvl="1"/>
            <a:r>
              <a:rPr lang="en-US" dirty="0" smtClean="0"/>
              <a:t>YAML </a:t>
            </a:r>
            <a:r>
              <a:rPr lang="en-US" dirty="0" smtClean="0"/>
              <a:t>(a sort of JSON superset) is more popular for data processing and configuration (Python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</a:t>
            </a:r>
            <a:r>
              <a:rPr lang="en-US" dirty="0" smtClean="0"/>
              <a:t>languages.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</a:t>
            </a:r>
            <a:r>
              <a:rPr lang="en-US" dirty="0" smtClean="0"/>
              <a:t>use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</a:t>
            </a:r>
            <a:r>
              <a:rPr lang="en-US" dirty="0" smtClean="0"/>
              <a:t>readable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</a:t>
            </a:r>
            <a:r>
              <a:rPr lang="en-US" dirty="0" smtClean="0"/>
              <a:t>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smtClean="0"/>
              <a:t>rules:</a:t>
            </a:r>
            <a:endParaRPr lang="en-US" dirty="0" smtClean="0"/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</a:t>
            </a:r>
            <a:r>
              <a:rPr lang="en-US" dirty="0" smtClean="0"/>
              <a:t>sensitive.</a:t>
            </a:r>
            <a:endParaRPr lang="en-US" dirty="0" smtClean="0"/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smtClean="0"/>
              <a:t>http://</a:t>
            </a:r>
            <a:r>
              <a:rPr lang="en-US" dirty="0" err="1" smtClean="0"/>
              <a:t>yaml.org</a:t>
            </a:r>
            <a:r>
              <a:rPr lang="en-US" dirty="0" smtClean="0"/>
              <a:t> </a:t>
            </a:r>
            <a:r>
              <a:rPr lang="en-US" dirty="0" smtClean="0"/>
              <a:t>for specific </a:t>
            </a:r>
            <a:r>
              <a:rPr lang="en-US" dirty="0" smtClean="0"/>
              <a:t>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</a:t>
            </a:r>
            <a:r>
              <a:rPr lang="en-US" dirty="0" smtClean="0"/>
              <a:t>clients.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We can use </a:t>
            </a:r>
            <a:r>
              <a:rPr lang="en-US" dirty="0" smtClean="0"/>
              <a:t>load balancing at each layer to distribute </a:t>
            </a:r>
            <a:r>
              <a:rPr lang="en-US" dirty="0" smtClean="0"/>
              <a:t>requests.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can also </a:t>
            </a:r>
            <a:r>
              <a:rPr lang="en-US" dirty="0" smtClean="0"/>
              <a:t>potentially cache requests between layers to improve </a:t>
            </a:r>
            <a:r>
              <a:rPr lang="en-US" dirty="0" smtClean="0"/>
              <a:t>performance.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Data = 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9595</TotalTime>
  <Words>2130</Words>
  <Application>Microsoft Macintosh PowerPoint</Application>
  <PresentationFormat>On-screen Show (4:3)</PresentationFormat>
  <Paragraphs>486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Wingdings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Microservices Architecture Example</vt:lpstr>
      <vt:lpstr>Microservices Pros &amp; Cons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101</cp:revision>
  <dcterms:created xsi:type="dcterms:W3CDTF">2016-04-18T21:29:35Z</dcterms:created>
  <dcterms:modified xsi:type="dcterms:W3CDTF">2016-10-25T00:32:48Z</dcterms:modified>
</cp:coreProperties>
</file>